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F44B3-64D1-4FF2-942C-9966E83B9EF5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29DD-0AE6-4775-98B1-F4519065D16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0226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Halló.</a:t>
            </a:r>
            <a:r>
              <a:rPr lang="is-IS" baseline="0" dirty="0" smtClean="0"/>
              <a:t> Ég heiti Guðný, og ég heiti </a:t>
            </a:r>
            <a:r>
              <a:rPr lang="is-IS" baseline="0" dirty="0" smtClean="0"/>
              <a:t>Styrmir </a:t>
            </a:r>
            <a:r>
              <a:rPr lang="is-IS" baseline="0" dirty="0" smtClean="0"/>
              <a:t>og við ætlum að kynna fyrir ykkur bakteríur og hvernig </a:t>
            </a:r>
            <a:r>
              <a:rPr lang="is-IS" baseline="0" dirty="0" err="1" smtClean="0"/>
              <a:t>þær</a:t>
            </a:r>
            <a:r>
              <a:rPr lang="is-IS" baseline="0" dirty="0" smtClean="0"/>
              <a:t> gagnast mönnum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9DD-0AE6-4775-98B1-F4519065D16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2145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Með</a:t>
            </a:r>
            <a:r>
              <a:rPr lang="is-IS" baseline="0" dirty="0" smtClean="0"/>
              <a:t> bakteríum getum við framleitt lyf, súrmjólk og metangas. T.d. Var lyfið pensilín uppgötvað af vísindamanninum Alexander </a:t>
            </a:r>
            <a:r>
              <a:rPr lang="is-IS" baseline="0" dirty="0" err="1" smtClean="0"/>
              <a:t>Flamning</a:t>
            </a:r>
            <a:r>
              <a:rPr lang="is-IS" baseline="0" dirty="0" smtClean="0"/>
              <a:t>. </a:t>
            </a:r>
            <a:r>
              <a:rPr lang="is-I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Fleming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 að vinna við rannsókn á inflúensuveirunni á tilraunastofunni sinni og virðist hafa skilið eftir ræktunardisk með sýklum og farið svo í sumarfrí. Þegar hann kom aftur hafði mygla myndast á diskinum og drepið sýklana umhverfis hana. Hann </a:t>
            </a:r>
            <a:r>
              <a:rPr lang="is-I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hóf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að rannsaka mygluna og komst að því að hún væri komin af </a:t>
            </a:r>
            <a:r>
              <a:rPr lang="is-I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penicillium</a:t>
            </a:r>
            <a:r>
              <a:rPr lang="is-I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-fjölskyldunni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is-I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héti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s-I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penicillium</a:t>
            </a:r>
            <a:r>
              <a:rPr lang="is-I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notatum</a:t>
            </a:r>
            <a:r>
              <a:rPr lang="is-I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is-IS" baseline="0" dirty="0" smtClean="0"/>
              <a:t> 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9DD-0AE6-4775-98B1-F4519065D16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65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Bakteríur í rótum hrísgrjónajurtarinnar og plantna af ertublómaætt geta bundið nitur </a:t>
            </a:r>
            <a:r>
              <a:rPr lang="is-IS" dirty="0" err="1" smtClean="0"/>
              <a:t>úr</a:t>
            </a:r>
            <a:r>
              <a:rPr lang="is-IS" dirty="0" smtClean="0"/>
              <a:t> andrúmslofti</a:t>
            </a:r>
          </a:p>
          <a:p>
            <a:r>
              <a:rPr lang="is-IS" dirty="0" smtClean="0"/>
              <a:t>Við getum notað bakteríur til að hreinsa vatn í hreinsistöðum   </a:t>
            </a:r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9DD-0AE6-4775-98B1-F4519065D16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397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Margar plöntuætur s.s. </a:t>
            </a:r>
            <a:r>
              <a:rPr lang="is-IS" dirty="0" err="1" smtClean="0"/>
              <a:t>kýr</a:t>
            </a:r>
            <a:r>
              <a:rPr lang="is-IS" dirty="0" smtClean="0"/>
              <a:t>, hestar og kindur hafa sérstakar bakteríur í meltingarfærunum sínum sem brjóta niður harða veggi </a:t>
            </a:r>
            <a:r>
              <a:rPr lang="is-IS" dirty="0" err="1" smtClean="0"/>
              <a:t>plöntufrumnanna</a:t>
            </a:r>
            <a:r>
              <a:rPr lang="is-IS" dirty="0" smtClean="0"/>
              <a:t>. Það er þessum bakteríum að þakka að dýrin geti </a:t>
            </a:r>
            <a:r>
              <a:rPr lang="is-IS" dirty="0" err="1" smtClean="0"/>
              <a:t>nýtt</a:t>
            </a:r>
            <a:r>
              <a:rPr lang="is-IS" dirty="0" smtClean="0"/>
              <a:t> sér gagnlegt innihald </a:t>
            </a:r>
            <a:r>
              <a:rPr lang="is-IS" dirty="0" err="1" smtClean="0"/>
              <a:t>plöntufrumna</a:t>
            </a:r>
            <a:r>
              <a:rPr lang="is-IS" dirty="0" smtClean="0"/>
              <a:t> og efnið í frumuveggjunum sjálfum. Við höfum ekki þessar bakteríur í meltingarfærunum og getum því ekki melt frumuveggi í plöntum, en verðum að tyggja matinn vel eða sundra frumuveggjunum með suðu. Við getum hins vegar melt önnur efni í plöntum, t.d. í kartöflum og ýmsum aldinum og ávöxtum </a:t>
            </a:r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9DD-0AE6-4775-98B1-F4519065D163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8504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Líftækni: Þegar örverur og aðrar lífverur eru notaðar</a:t>
            </a:r>
            <a:r>
              <a:rPr lang="is-IS" baseline="0" dirty="0" smtClean="0"/>
              <a:t> </a:t>
            </a:r>
            <a:r>
              <a:rPr lang="is-IS" dirty="0" smtClean="0"/>
              <a:t>við framleiðslu á efnum t.d. lyfjum eða við önnur</a:t>
            </a:r>
            <a:r>
              <a:rPr lang="is-IS" baseline="0" dirty="0" smtClean="0"/>
              <a:t> </a:t>
            </a:r>
            <a:r>
              <a:rPr lang="is-IS" dirty="0" smtClean="0"/>
              <a:t>gagnleg ferli.</a:t>
            </a:r>
            <a:r>
              <a:rPr lang="is-IS" baseline="0" dirty="0" smtClean="0"/>
              <a:t> </a:t>
            </a:r>
            <a:r>
              <a:rPr lang="is-IS" dirty="0" smtClean="0"/>
              <a:t>Bakteríur eru notaðar til að</a:t>
            </a:r>
            <a:r>
              <a:rPr lang="is-IS" baseline="0" dirty="0" smtClean="0"/>
              <a:t> </a:t>
            </a:r>
            <a:r>
              <a:rPr lang="is-IS" dirty="0" err="1" smtClean="0"/>
              <a:t>bragðbæta</a:t>
            </a:r>
            <a:r>
              <a:rPr lang="is-IS" dirty="0" smtClean="0"/>
              <a:t> og þykkja</a:t>
            </a:r>
            <a:r>
              <a:rPr lang="is-IS" baseline="0" dirty="0" smtClean="0"/>
              <a:t> </a:t>
            </a:r>
            <a:r>
              <a:rPr lang="is-IS" dirty="0" smtClean="0"/>
              <a:t>matvæli.</a:t>
            </a:r>
            <a:r>
              <a:rPr lang="is-IS" baseline="0" dirty="0" smtClean="0"/>
              <a:t> </a:t>
            </a:r>
            <a:r>
              <a:rPr lang="is-IS" dirty="0" smtClean="0"/>
              <a:t>Í rótum plantna af ertublómaætt eru bakteríur sem vinna</a:t>
            </a:r>
            <a:r>
              <a:rPr lang="is-IS" baseline="0" dirty="0" smtClean="0"/>
              <a:t> </a:t>
            </a:r>
            <a:r>
              <a:rPr lang="is-IS" dirty="0" smtClean="0"/>
              <a:t>köfnunarefni </a:t>
            </a:r>
            <a:r>
              <a:rPr lang="is-IS" dirty="0" err="1" smtClean="0"/>
              <a:t>úr</a:t>
            </a:r>
            <a:r>
              <a:rPr lang="is-IS" dirty="0" smtClean="0"/>
              <a:t> loftinu, þessi efni eru mikilvæg</a:t>
            </a:r>
            <a:r>
              <a:rPr lang="is-IS" baseline="0" dirty="0" smtClean="0"/>
              <a:t> </a:t>
            </a:r>
            <a:r>
              <a:rPr lang="is-IS" dirty="0" smtClean="0"/>
              <a:t>næringarefni plöntunnar.</a:t>
            </a:r>
            <a:r>
              <a:rPr lang="is-IS" baseline="0" dirty="0" smtClean="0"/>
              <a:t> </a:t>
            </a:r>
            <a:r>
              <a:rPr lang="is-IS" dirty="0" smtClean="0"/>
              <a:t>Lúpínan er dæmi um slíka plöntu.</a:t>
            </a:r>
          </a:p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9DD-0AE6-4775-98B1-F4519065D163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171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11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ðmynd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54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ll og mynd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49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na í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9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0902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na í 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5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tt eða ós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05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42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0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0040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5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577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2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38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67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823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s-IS" smtClean="0"/>
              <a:t>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3A1BFA-F8AB-4B35-97BC-460ABEFF91A0}" type="datetimeFigureOut">
              <a:rPr lang="is-IS" smtClean="0"/>
              <a:t>27.9.2017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E91ADD-197F-41BF-9F74-5888E78264D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004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" t="25625" b="1082"/>
          <a:stretch/>
        </p:blipFill>
        <p:spPr>
          <a:xfrm>
            <a:off x="0" y="0"/>
            <a:ext cx="12484100" cy="6883400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FF00"/>
                </a:solidFill>
              </a:rPr>
              <a:t>Bakteríur í þjónustu manna</a:t>
            </a:r>
            <a:endParaRPr lang="is-IS" dirty="0">
              <a:solidFill>
                <a:srgbClr val="FFFF00"/>
              </a:solidFill>
            </a:endParaRPr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2400" dirty="0" smtClean="0">
                <a:solidFill>
                  <a:srgbClr val="FFFF00"/>
                </a:solidFill>
              </a:rPr>
              <a:t>Guðný og </a:t>
            </a:r>
            <a:r>
              <a:rPr lang="is-IS" sz="2400" dirty="0" smtClean="0">
                <a:solidFill>
                  <a:srgbClr val="FFFF00"/>
                </a:solidFill>
              </a:rPr>
              <a:t>Styrmir</a:t>
            </a:r>
            <a:endParaRPr lang="is-I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0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3454400" y="982132"/>
            <a:ext cx="7442198" cy="1303867"/>
          </a:xfrm>
        </p:spPr>
        <p:txBody>
          <a:bodyPr/>
          <a:lstStyle/>
          <a:p>
            <a:r>
              <a:rPr lang="is-IS" dirty="0" smtClean="0"/>
              <a:t>Gagn af bakteríum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Við getum meðal annars framleitt lyf, súrmjólk og metangas með hjálp baktería</a:t>
            </a:r>
          </a:p>
          <a:p>
            <a:r>
              <a:rPr lang="is-IS" dirty="0" smtClean="0"/>
              <a:t>Við getum notað bakteríur til að hreinsa vatn í hreinsistöðum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628841"/>
            <a:ext cx="2971799" cy="18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0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n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797" y="3823682"/>
            <a:ext cx="3098800" cy="2052186"/>
          </a:xfrm>
          <a:prstGeom prst="rect">
            <a:avLst/>
          </a:prstGeom>
        </p:spPr>
      </p:pic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Bakteríur vol. I </a:t>
            </a:r>
            <a:endParaRPr lang="is-IS" dirty="0"/>
          </a:p>
        </p:txBody>
      </p:sp>
      <p:sp>
        <p:nvSpPr>
          <p:cNvPr id="5" name="Staðgengill efni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Bakteríur í rótum hrísgrjónajurtarinnar og plantna af ertublómaætt geta bundið nitur </a:t>
            </a:r>
            <a:r>
              <a:rPr lang="is-IS" dirty="0" err="1" smtClean="0"/>
              <a:t>úr</a:t>
            </a:r>
            <a:r>
              <a:rPr lang="is-IS" dirty="0" smtClean="0"/>
              <a:t> andrúmslofti</a:t>
            </a:r>
          </a:p>
          <a:p>
            <a:r>
              <a:rPr lang="is-IS" dirty="0" smtClean="0"/>
              <a:t>Við getum notað bakteríur til að hreinsa vatn í hreinsistöðum  </a:t>
            </a:r>
          </a:p>
        </p:txBody>
      </p:sp>
    </p:spTree>
    <p:extLst>
      <p:ext uri="{BB962C8B-B14F-4D97-AF65-F5344CB8AC3E}">
        <p14:creationId xmlns:p14="http://schemas.microsoft.com/office/powerpoint/2010/main" val="140617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5802959" y="1117598"/>
            <a:ext cx="5245098" cy="1303867"/>
          </a:xfrm>
        </p:spPr>
        <p:txBody>
          <a:bodyPr/>
          <a:lstStyle/>
          <a:p>
            <a:r>
              <a:rPr lang="is-IS" dirty="0" smtClean="0"/>
              <a:t>Bakteríur vol. II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Margar plöntuætur s.s. </a:t>
            </a:r>
            <a:r>
              <a:rPr lang="is-IS" dirty="0" err="1"/>
              <a:t>k</a:t>
            </a:r>
            <a:r>
              <a:rPr lang="is-IS" dirty="0" err="1" smtClean="0"/>
              <a:t>ýr</a:t>
            </a:r>
            <a:r>
              <a:rPr lang="is-IS" dirty="0" smtClean="0"/>
              <a:t>, hestar og kindur hafa sérstakar bakteríur í meltingarfærunum sínum sem brjóta niður harða veggi </a:t>
            </a:r>
            <a:r>
              <a:rPr lang="is-IS" dirty="0" err="1" smtClean="0"/>
              <a:t>plöntufrumnanna</a:t>
            </a:r>
            <a:r>
              <a:rPr lang="is-IS" dirty="0" smtClean="0"/>
              <a:t>. </a:t>
            </a:r>
          </a:p>
          <a:p>
            <a:r>
              <a:rPr lang="is-IS" dirty="0" smtClean="0"/>
              <a:t>Við höfum ekki þessar bakteríur í meltingarfærunum og getum því ekki melt frumuveggi í plöntum</a:t>
            </a:r>
          </a:p>
          <a:p>
            <a:r>
              <a:rPr lang="is-IS" dirty="0" smtClean="0"/>
              <a:t>Við verðum að sundra frumuveggjunum með suðu. </a:t>
            </a:r>
          </a:p>
          <a:p>
            <a:r>
              <a:rPr lang="is-IS" dirty="0" smtClean="0"/>
              <a:t>Við getum hins vegar melt önnur efni í plöntum, t.d. í kartöflum og ýmsum aldinum og ávöxtum </a:t>
            </a:r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30" y="1084042"/>
            <a:ext cx="1943721" cy="1337423"/>
          </a:xfrm>
          <a:prstGeom prst="rect">
            <a:avLst/>
          </a:prstGeom>
        </p:spPr>
      </p:pic>
      <p:pic>
        <p:nvPicPr>
          <p:cNvPr id="5" name="Myn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251" y="1084042"/>
            <a:ext cx="1986623" cy="1337423"/>
          </a:xfrm>
          <a:prstGeom prst="rect">
            <a:avLst/>
          </a:prstGeom>
        </p:spPr>
      </p:pic>
      <p:pic>
        <p:nvPicPr>
          <p:cNvPr id="6" name="Myn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972" y="1084042"/>
            <a:ext cx="1819815" cy="13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Bakteríur vol. </a:t>
            </a:r>
            <a:r>
              <a:rPr lang="is-IS" smtClean="0"/>
              <a:t>III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/>
              <a:t>• Líftækni: Þegar örverur </a:t>
            </a:r>
            <a:r>
              <a:rPr lang="is-IS" dirty="0" smtClean="0"/>
              <a:t>og </a:t>
            </a:r>
            <a:r>
              <a:rPr lang="is-IS" dirty="0"/>
              <a:t>aðrar </a:t>
            </a:r>
            <a:r>
              <a:rPr lang="is-IS" dirty="0" smtClean="0"/>
              <a:t>lífverur </a:t>
            </a:r>
            <a:r>
              <a:rPr lang="is-IS" dirty="0"/>
              <a:t>eru notaðar</a:t>
            </a:r>
          </a:p>
          <a:p>
            <a:pPr marL="0" indent="0">
              <a:buNone/>
            </a:pPr>
            <a:r>
              <a:rPr lang="is-IS" dirty="0"/>
              <a:t>við framleiðslu á efnum </a:t>
            </a:r>
            <a:r>
              <a:rPr lang="is-IS" dirty="0" smtClean="0"/>
              <a:t>t.d</a:t>
            </a:r>
            <a:r>
              <a:rPr lang="is-IS" dirty="0"/>
              <a:t>. </a:t>
            </a:r>
            <a:r>
              <a:rPr lang="is-IS" dirty="0" smtClean="0"/>
              <a:t>lyfjum </a:t>
            </a:r>
            <a:r>
              <a:rPr lang="is-IS" dirty="0"/>
              <a:t>eða við önnur</a:t>
            </a:r>
          </a:p>
          <a:p>
            <a:pPr marL="0" indent="0">
              <a:buNone/>
            </a:pPr>
            <a:r>
              <a:rPr lang="is-IS" dirty="0"/>
              <a:t>gagnleg ferli.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396" y="3652864"/>
            <a:ext cx="3335963" cy="22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8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Takk fyrir okkur </a:t>
            </a:r>
            <a:r>
              <a:rPr lang="is-IS" dirty="0" smtClean="0">
                <a:sym typeface="Wingdings" panose="05000000000000000000" pitchFamily="2" charset="2"/>
              </a:rPr>
              <a:t>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808" y="2532063"/>
            <a:ext cx="2335784" cy="3317875"/>
          </a:xfrm>
          <a:prstGeom prst="rect">
            <a:avLst/>
          </a:prstGeom>
        </p:spPr>
      </p:pic>
      <p:pic>
        <p:nvPicPr>
          <p:cNvPr id="5" name="Myn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7686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2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ífrænt">
  <a:themeElements>
    <a:clrScheme name="Lífrænt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Lífrænt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ífræn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434</Words>
  <Application>Microsoft Office PowerPoint</Application>
  <PresentationFormat>Víðskjár</PresentationFormat>
  <Paragraphs>29</Paragraphs>
  <Slides>6</Slides>
  <Notes>5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Lífrænt</vt:lpstr>
      <vt:lpstr>Bakteríur í þjónustu manna</vt:lpstr>
      <vt:lpstr>Gagn af bakteríum</vt:lpstr>
      <vt:lpstr>Bakteríur vol. I </vt:lpstr>
      <vt:lpstr>Bakteríur vol. II</vt:lpstr>
      <vt:lpstr>Bakteríur vol. III</vt:lpstr>
      <vt:lpstr>Takk fyrir okkur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Bakteríur í þjónustu manna</dc:title>
  <dc:creator>Guðný H E Sæmundsen</dc:creator>
  <cp:lastModifiedBy>Guðný H E Sæmundsen</cp:lastModifiedBy>
  <cp:revision>18</cp:revision>
  <cp:lastPrinted>2017-09-27T12:25:12Z</cp:lastPrinted>
  <dcterms:created xsi:type="dcterms:W3CDTF">2017-09-13T13:06:32Z</dcterms:created>
  <dcterms:modified xsi:type="dcterms:W3CDTF">2017-09-27T12:47:02Z</dcterms:modified>
</cp:coreProperties>
</file>